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86" r:id="rId5"/>
    <p:sldId id="259" r:id="rId6"/>
    <p:sldId id="260" r:id="rId7"/>
    <p:sldId id="261" r:id="rId8"/>
    <p:sldId id="262" r:id="rId9"/>
    <p:sldId id="276" r:id="rId10"/>
    <p:sldId id="279" r:id="rId11"/>
    <p:sldId id="280" r:id="rId12"/>
    <p:sldId id="281" r:id="rId13"/>
    <p:sldId id="282" r:id="rId14"/>
    <p:sldId id="283" r:id="rId15"/>
    <p:sldId id="284" r:id="rId16"/>
    <p:sldId id="264" r:id="rId17"/>
    <p:sldId id="271" r:id="rId18"/>
    <p:sldId id="272" r:id="rId19"/>
    <p:sldId id="263" r:id="rId20"/>
    <p:sldId id="270" r:id="rId21"/>
    <p:sldId id="267" r:id="rId22"/>
    <p:sldId id="275" r:id="rId23"/>
    <p:sldId id="268" r:id="rId24"/>
    <p:sldId id="269" r:id="rId25"/>
    <p:sldId id="274" r:id="rId26"/>
    <p:sldId id="277" r:id="rId27"/>
    <p:sldId id="278" r:id="rId28"/>
    <p:sldId id="265" r:id="rId29"/>
    <p:sldId id="266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F5BF56-AE15-FD48-9A35-546398BB10EF}" type="datetimeFigureOut">
              <a:rPr lang="en-US" smtClean="0"/>
              <a:t>7/25/15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857413-377C-5441-BB58-5E2BEA3BA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7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6.png>
</file>

<file path=ppt/media/image17.png>
</file>

<file path=ppt/media/image2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3B8B27-9EC5-5B41-8B1A-1C5D7EA7E907}" type="datetimeFigureOut">
              <a:rPr lang="en-US" smtClean="0"/>
              <a:t>7/25/15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A87F4-BA3C-0B49-A48E-BEC0BA81A5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800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763B-8631-BE4D-80AD-4AD5CA25F655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60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48019-0E8E-014A-9DD9-A35C77CFA655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54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19FA4-DB9D-7C44-B049-F7BB86952806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8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732A-85F4-CE4A-90E1-CD0AFEBACAB3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77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A67D-4FD7-0D47-9E14-2B3DA7BFEAFF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65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FF988-B946-D044-8520-7D6B849BF3ED}" type="datetime1">
              <a:rPr lang="en-US" smtClean="0"/>
              <a:t>7/25/15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34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0F84-19B1-BB4A-9648-5063BC47CE28}" type="datetime1">
              <a:rPr lang="en-US" smtClean="0"/>
              <a:t>7/25/15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7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9A803-3CED-EE48-AD58-89FF40C72FA8}" type="datetime1">
              <a:rPr lang="en-US" smtClean="0"/>
              <a:t>7/25/15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98B3D-5DF1-CF4E-9758-2974F31EEEBA}" type="datetime1">
              <a:rPr lang="en-US" smtClean="0"/>
              <a:t>7/25/15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8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D65F7-97B0-EF43-8D96-B5F5F0F54F9D}" type="datetime1">
              <a:rPr lang="en-US" smtClean="0"/>
              <a:t>7/25/15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550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68A21-29DA-C148-A192-23AFE1E39E08}" type="datetime1">
              <a:rPr lang="en-US" smtClean="0"/>
              <a:t>7/25/15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06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2AD7B-32FF-1449-9180-49E69F9E6794}" type="datetime1">
              <a:rPr lang="en-US" smtClean="0"/>
              <a:t>7/25/15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3DA21-8DA5-0F47-9725-F083D2D79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8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46530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 smtClean="0"/>
              <a:t>Think Again?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02305"/>
            <a:ext cx="7772400" cy="17526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amount of mental simulation tracks uncertainty in the outcome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2564555" y="4133395"/>
            <a:ext cx="401489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Jessica Hamrick (Berkeley)</a:t>
            </a:r>
          </a:p>
          <a:p>
            <a:pPr algn="ctr"/>
            <a:r>
              <a:rPr lang="en-US" sz="2800" dirty="0" smtClean="0"/>
              <a:t>Kevin Smith (UCSD)</a:t>
            </a:r>
          </a:p>
          <a:p>
            <a:pPr algn="ctr"/>
            <a:r>
              <a:rPr lang="en-US" sz="2800" dirty="0" smtClean="0"/>
              <a:t>Tom Griffiths (Berkeley)</a:t>
            </a:r>
          </a:p>
          <a:p>
            <a:pPr algn="ctr"/>
            <a:r>
              <a:rPr lang="en-US" sz="2800" dirty="0" smtClean="0"/>
              <a:t>Ed </a:t>
            </a:r>
            <a:r>
              <a:rPr lang="en-US" sz="2800" dirty="0" err="1" smtClean="0"/>
              <a:t>Vul</a:t>
            </a:r>
            <a:r>
              <a:rPr lang="en-US" sz="2800" dirty="0" smtClean="0"/>
              <a:t> (UCSD)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26267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ims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09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ims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1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ms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90642"/>
            <a:ext cx="2543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baseline="30000" dirty="0" smtClean="0"/>
              <a:t>Smith &amp; </a:t>
            </a:r>
            <a:r>
              <a:rPr lang="en-US" sz="3600" baseline="30000" dirty="0" err="1" smtClean="0"/>
              <a:t>Vul</a:t>
            </a:r>
            <a:r>
              <a:rPr lang="en-US" sz="3600" baseline="30000" dirty="0" smtClean="0"/>
              <a:t> (2013)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95790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ms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04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ms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53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160"/>
            <a:ext cx="8229600" cy="114300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4536"/>
            <a:ext cx="8229600" cy="4998933"/>
          </a:xfrm>
        </p:spPr>
        <p:txBody>
          <a:bodyPr>
            <a:normAutofit/>
          </a:bodyPr>
          <a:lstStyle/>
          <a:p>
            <a:r>
              <a:rPr lang="en-US" dirty="0" smtClean="0"/>
              <a:t>“Noisy Newton” hypothesis </a:t>
            </a:r>
            <a:endParaRPr lang="en-US" sz="2000" dirty="0" smtClean="0"/>
          </a:p>
          <a:p>
            <a:pPr lvl="1"/>
            <a:r>
              <a:rPr lang="en-US" sz="2400" dirty="0" smtClean="0"/>
              <a:t>Sanborn, </a:t>
            </a:r>
            <a:r>
              <a:rPr lang="en-US" sz="2400" dirty="0" err="1" smtClean="0"/>
              <a:t>Mansinghka</a:t>
            </a:r>
            <a:r>
              <a:rPr lang="en-US" sz="2400" dirty="0" smtClean="0"/>
              <a:t>, &amp; Griffiths (2013); Smith &amp; </a:t>
            </a:r>
            <a:r>
              <a:rPr lang="en-US" sz="2400" dirty="0" err="1" smtClean="0"/>
              <a:t>Vul</a:t>
            </a:r>
            <a:r>
              <a:rPr lang="en-US" sz="2400" dirty="0" smtClean="0"/>
              <a:t>, (2013); </a:t>
            </a:r>
            <a:r>
              <a:rPr lang="en-US" sz="2400" dirty="0" err="1" smtClean="0"/>
              <a:t>Battaglia</a:t>
            </a:r>
            <a:r>
              <a:rPr lang="en-US" sz="2400" dirty="0" smtClean="0"/>
              <a:t>, Hamrick, &amp; </a:t>
            </a:r>
            <a:r>
              <a:rPr lang="en-US" sz="2400" dirty="0" err="1" smtClean="0"/>
              <a:t>Tenenbaum</a:t>
            </a:r>
            <a:r>
              <a:rPr lang="en-US" sz="2400" dirty="0" smtClean="0"/>
              <a:t> (2013); many others!</a:t>
            </a:r>
          </a:p>
          <a:p>
            <a:endParaRPr lang="en-US" dirty="0" smtClean="0"/>
          </a:p>
          <a:p>
            <a:r>
              <a:rPr lang="en-US" dirty="0" smtClean="0"/>
              <a:t>Sequential Probability Ratio Test (SPRT)</a:t>
            </a:r>
          </a:p>
          <a:p>
            <a:pPr lvl="1"/>
            <a:r>
              <a:rPr lang="en-US" sz="2400" dirty="0" smtClean="0"/>
              <a:t>Wald (1947)</a:t>
            </a:r>
          </a:p>
          <a:p>
            <a:pPr lvl="1"/>
            <a:r>
              <a:rPr lang="en-US" sz="2400" dirty="0" smtClean="0"/>
              <a:t>Gold &amp; </a:t>
            </a:r>
            <a:r>
              <a:rPr lang="en-US" sz="2400" dirty="0" err="1" smtClean="0"/>
              <a:t>Shadlen</a:t>
            </a:r>
            <a:r>
              <a:rPr lang="en-US" sz="2400" dirty="0" smtClean="0"/>
              <a:t>, 2007; Ratcliff &amp; </a:t>
            </a:r>
            <a:r>
              <a:rPr lang="en-US" sz="2400" dirty="0" err="1" smtClean="0"/>
              <a:t>McKoon</a:t>
            </a:r>
            <a:r>
              <a:rPr lang="en-US" sz="2400" dirty="0" smtClean="0"/>
              <a:t>, 2008; </a:t>
            </a:r>
            <a:r>
              <a:rPr lang="en-US" sz="2400" dirty="0" err="1" smtClean="0"/>
              <a:t>Bitzer</a:t>
            </a:r>
            <a:r>
              <a:rPr lang="en-US" sz="2400" dirty="0" smtClean="0"/>
              <a:t>, Park, </a:t>
            </a:r>
            <a:r>
              <a:rPr lang="en-US" sz="2400" dirty="0" err="1" smtClean="0"/>
              <a:t>Blankenburg</a:t>
            </a:r>
            <a:r>
              <a:rPr lang="en-US" sz="2400" dirty="0" smtClean="0"/>
              <a:t>, &amp; </a:t>
            </a:r>
            <a:r>
              <a:rPr lang="en-US" sz="2400" dirty="0" err="1" smtClean="0"/>
              <a:t>Kiebel</a:t>
            </a:r>
            <a:r>
              <a:rPr lang="en-US" sz="2400" dirty="0" smtClean="0"/>
              <a:t>, 2014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75727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SPRT with </a:t>
            </a:r>
            <a:r>
              <a:rPr lang="en-US" i="1" dirty="0" smtClean="0"/>
              <a:t>T</a:t>
            </a:r>
            <a:r>
              <a:rPr lang="en-US" dirty="0" smtClean="0"/>
              <a:t>=2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09055" y="4121550"/>
            <a:ext cx="8229600" cy="0"/>
          </a:xfrm>
          <a:prstGeom prst="line">
            <a:avLst/>
          </a:prstGeom>
          <a:ln w="12700" cmpd="sng">
            <a:prstDash val="lg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09055" y="5743723"/>
            <a:ext cx="82296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9055" y="2499376"/>
            <a:ext cx="8229600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09055" y="3310463"/>
            <a:ext cx="82296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09055" y="4932637"/>
            <a:ext cx="822960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7444363" y="2327342"/>
            <a:ext cx="1553058" cy="983121"/>
            <a:chOff x="7444363" y="2327342"/>
            <a:chExt cx="1553058" cy="983121"/>
          </a:xfrm>
        </p:grpSpPr>
        <p:cxnSp>
          <p:nvCxnSpPr>
            <p:cNvPr id="37" name="Straight Connector 36"/>
            <p:cNvCxnSpPr/>
            <p:nvPr/>
          </p:nvCxnSpPr>
          <p:spPr>
            <a:xfrm flipH="1">
              <a:off x="7444363" y="2499376"/>
              <a:ext cx="1394292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8679889" y="2327342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97456" y="2264135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97456" y="3078678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41" name="TextBox 40"/>
          <p:cNvSpPr txBox="1"/>
          <p:nvPr/>
        </p:nvSpPr>
        <p:spPr>
          <a:xfrm>
            <a:off x="97456" y="3893211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</a:t>
            </a:r>
            <a:endParaRPr lang="en-US" sz="2400" dirty="0"/>
          </a:p>
        </p:txBody>
      </p:sp>
      <p:sp>
        <p:nvSpPr>
          <p:cNvPr id="42" name="TextBox 41"/>
          <p:cNvSpPr txBox="1"/>
          <p:nvPr/>
        </p:nvSpPr>
        <p:spPr>
          <a:xfrm>
            <a:off x="62121" y="4693946"/>
            <a:ext cx="434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-1</a:t>
            </a:r>
            <a:endParaRPr lang="en-US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62121" y="5508488"/>
            <a:ext cx="434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-2</a:t>
            </a:r>
            <a:endParaRPr lang="en-US" sz="2400" dirty="0"/>
          </a:p>
        </p:txBody>
      </p:sp>
      <p:sp>
        <p:nvSpPr>
          <p:cNvPr id="44" name="TextBox 43"/>
          <p:cNvSpPr txBox="1"/>
          <p:nvPr/>
        </p:nvSpPr>
        <p:spPr>
          <a:xfrm>
            <a:off x="3673453" y="1770209"/>
            <a:ext cx="1788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/>
              <a:t>(goes in)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3005752" y="5743723"/>
            <a:ext cx="3123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/>
              <a:t>(does not go in)</a:t>
            </a:r>
            <a:endParaRPr lang="en-US" sz="3600" dirty="0"/>
          </a:p>
        </p:txBody>
      </p:sp>
      <p:grpSp>
        <p:nvGrpSpPr>
          <p:cNvPr id="50" name="Group 49"/>
          <p:cNvGrpSpPr/>
          <p:nvPr/>
        </p:nvGrpSpPr>
        <p:grpSpPr>
          <a:xfrm>
            <a:off x="6087949" y="3151697"/>
            <a:ext cx="1538750" cy="969853"/>
            <a:chOff x="6087949" y="3151697"/>
            <a:chExt cx="1538750" cy="969853"/>
          </a:xfrm>
        </p:grpSpPr>
        <p:cxnSp>
          <p:nvCxnSpPr>
            <p:cNvPr id="34" name="Straight Connector 33"/>
            <p:cNvCxnSpPr/>
            <p:nvPr/>
          </p:nvCxnSpPr>
          <p:spPr>
            <a:xfrm flipH="1">
              <a:off x="6087949" y="3310463"/>
              <a:ext cx="1394292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7309167" y="3151697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735071" y="3962784"/>
            <a:ext cx="1520907" cy="969853"/>
            <a:chOff x="4735071" y="3962784"/>
            <a:chExt cx="1520907" cy="969853"/>
          </a:xfrm>
        </p:grpSpPr>
        <p:cxnSp>
          <p:nvCxnSpPr>
            <p:cNvPr id="31" name="Straight Connector 30"/>
            <p:cNvCxnSpPr/>
            <p:nvPr/>
          </p:nvCxnSpPr>
          <p:spPr>
            <a:xfrm flipH="1">
              <a:off x="4735071" y="4121550"/>
              <a:ext cx="1352878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5938446" y="3962784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368389" y="4121550"/>
            <a:ext cx="1516868" cy="969853"/>
            <a:chOff x="3368389" y="4121550"/>
            <a:chExt cx="1516868" cy="969853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3368389" y="4121550"/>
              <a:ext cx="1366682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4567725" y="4773871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987903" y="3966773"/>
            <a:ext cx="1526633" cy="965864"/>
            <a:chOff x="1987903" y="3966773"/>
            <a:chExt cx="1526633" cy="965864"/>
          </a:xfrm>
        </p:grpSpPr>
        <p:cxnSp>
          <p:nvCxnSpPr>
            <p:cNvPr id="25" name="Straight Connector 24"/>
            <p:cNvCxnSpPr/>
            <p:nvPr/>
          </p:nvCxnSpPr>
          <p:spPr>
            <a:xfrm flipH="1">
              <a:off x="1987903" y="4121550"/>
              <a:ext cx="1380486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3197004" y="3966773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09055" y="4121550"/>
            <a:ext cx="1534760" cy="969853"/>
            <a:chOff x="609055" y="4121550"/>
            <a:chExt cx="1534760" cy="969853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609055" y="4121550"/>
              <a:ext cx="1378848" cy="811087"/>
            </a:xfrm>
            <a:prstGeom prst="line">
              <a:avLst/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1826283" y="4773871"/>
              <a:ext cx="317532" cy="317532"/>
            </a:xfrm>
            <a:prstGeom prst="ellipse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0" y="6490642"/>
            <a:ext cx="1718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baseline="30000" dirty="0" smtClean="0"/>
              <a:t>Wald (1947)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2698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687" y="1600200"/>
            <a:ext cx="8935433" cy="122415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Probability of responding “goes in” with sample probability </a:t>
            </a:r>
            <a:r>
              <a:rPr lang="en-US" i="1" dirty="0" smtClean="0"/>
              <a:t>p</a:t>
            </a:r>
            <a:r>
              <a:rPr lang="en-US" dirty="0" smtClean="0"/>
              <a:t> and threshold </a:t>
            </a:r>
            <a:r>
              <a:rPr lang="en-US" i="1" dirty="0" smtClean="0"/>
              <a:t>T</a:t>
            </a:r>
            <a:r>
              <a:rPr lang="en-US" dirty="0" smtClean="0"/>
              <a:t>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" y="4929583"/>
            <a:ext cx="8470900" cy="1003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800" y="2824359"/>
            <a:ext cx="4978400" cy="1003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00734"/>
            <a:ext cx="2758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baseline="30000" dirty="0"/>
              <a:t>Feller (1968, </a:t>
            </a:r>
            <a:r>
              <a:rPr lang="en-US" sz="3600" baseline="30000" dirty="0" err="1"/>
              <a:t>ch.</a:t>
            </a:r>
            <a:r>
              <a:rPr lang="en-US" sz="3600" baseline="30000" dirty="0"/>
              <a:t> </a:t>
            </a:r>
            <a:r>
              <a:rPr lang="en-US" sz="3600" baseline="30000" dirty="0" smtClean="0"/>
              <a:t>XIV)</a:t>
            </a:r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139688" y="4219621"/>
            <a:ext cx="54815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Expected number of samples </a:t>
            </a:r>
            <a:r>
              <a:rPr lang="en-US" sz="3200" i="1" dirty="0" smtClean="0"/>
              <a:t>N</a:t>
            </a:r>
            <a:r>
              <a:rPr lang="en-US" sz="3200" dirty="0" smtClean="0"/>
              <a:t>: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361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63500"/>
            <a:ext cx="7962900" cy="67183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55279" y="705533"/>
            <a:ext cx="7197013" cy="470061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24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e_and_don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808006" y="-325425"/>
            <a:ext cx="12760012" cy="717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06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Mental simulation</a:t>
            </a:r>
            <a:endParaRPr lang="en-US" dirty="0"/>
          </a:p>
        </p:txBody>
      </p:sp>
      <p:pic>
        <p:nvPicPr>
          <p:cNvPr id="6" name="Picture 5" descr="red-yellow-dem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678" y="3382795"/>
            <a:ext cx="3487786" cy="3487786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472898" y="1417638"/>
            <a:ext cx="2780209" cy="2122211"/>
            <a:chOff x="472898" y="1417638"/>
            <a:chExt cx="2780209" cy="2122211"/>
          </a:xfrm>
        </p:grpSpPr>
        <p:pic>
          <p:nvPicPr>
            <p:cNvPr id="4" name="Picture 3" descr="gear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898" y="1417638"/>
              <a:ext cx="2780209" cy="159666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639106" y="3170517"/>
              <a:ext cx="2447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Schwartz &amp; Black (1996)</a:t>
              </a:r>
              <a:endParaRPr lang="en-US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347732" y="1233511"/>
            <a:ext cx="6099975" cy="2922016"/>
            <a:chOff x="3347732" y="1233511"/>
            <a:chExt cx="6099975" cy="2922016"/>
          </a:xfrm>
        </p:grpSpPr>
        <p:pic>
          <p:nvPicPr>
            <p:cNvPr id="7" name="Picture 6" descr="shepard-rotation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7732" y="1233511"/>
              <a:ext cx="6099975" cy="292201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232045" y="1472861"/>
              <a:ext cx="2611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Shepard &amp; Metzler (1971)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898" y="3568734"/>
            <a:ext cx="5594209" cy="3301847"/>
            <a:chOff x="472898" y="3568734"/>
            <a:chExt cx="5594209" cy="3301847"/>
          </a:xfrm>
        </p:grpSpPr>
        <p:pic>
          <p:nvPicPr>
            <p:cNvPr id="5" name="Picture 4" descr="original-tower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898" y="3568734"/>
              <a:ext cx="2224003" cy="3301847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077764" y="5130543"/>
              <a:ext cx="39893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Battaglia</a:t>
              </a:r>
              <a:r>
                <a:rPr lang="en-US" dirty="0" smtClean="0"/>
                <a:t>, Hamrick, &amp; </a:t>
              </a:r>
              <a:r>
                <a:rPr lang="en-US" dirty="0" err="1" smtClean="0"/>
                <a:t>Tenenbaum</a:t>
              </a:r>
              <a:r>
                <a:rPr lang="en-US" dirty="0" smtClean="0"/>
                <a:t> (2013)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44962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940"/>
            <a:ext cx="8229600" cy="1143000"/>
          </a:xfrm>
        </p:spPr>
        <p:txBody>
          <a:bodyPr/>
          <a:lstStyle/>
          <a:p>
            <a:r>
              <a:rPr lang="en-US" dirty="0" smtClean="0"/>
              <a:t>“Will it go in the hole?”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1098"/>
            <a:ext cx="8229600" cy="5587872"/>
          </a:xfrm>
        </p:spPr>
        <p:txBody>
          <a:bodyPr>
            <a:normAutofit/>
          </a:bodyPr>
          <a:lstStyle/>
          <a:p>
            <a:r>
              <a:rPr lang="en-US" i="1" dirty="0" smtClean="0"/>
              <a:t>N</a:t>
            </a:r>
            <a:r>
              <a:rPr lang="en-US" dirty="0" smtClean="0"/>
              <a:t>=320 participants on Mechanical Turk</a:t>
            </a:r>
          </a:p>
          <a:p>
            <a:r>
              <a:rPr lang="en-US" dirty="0" smtClean="0"/>
              <a:t>48 trials per participant</a:t>
            </a:r>
          </a:p>
          <a:p>
            <a:r>
              <a:rPr lang="en-US" dirty="0" smtClean="0"/>
              <a:t>Latin square design w/ 8 conditions:</a:t>
            </a:r>
          </a:p>
          <a:p>
            <a:pPr lvl="1"/>
            <a:r>
              <a:rPr lang="en-US" dirty="0" smtClean="0"/>
              <a:t>48 initial animations (16 each of 0, 1, &amp; 2 bounces)</a:t>
            </a:r>
          </a:p>
          <a:p>
            <a:pPr lvl="1"/>
            <a:r>
              <a:rPr lang="en-US" dirty="0" smtClean="0"/>
              <a:t>4 trial types</a:t>
            </a:r>
          </a:p>
          <a:p>
            <a:pPr lvl="2"/>
            <a:r>
              <a:rPr lang="en-US" dirty="0" smtClean="0"/>
              <a:t>“Far In” (FI) — clearly goes in</a:t>
            </a:r>
          </a:p>
          <a:p>
            <a:pPr lvl="2"/>
            <a:r>
              <a:rPr lang="en-US" dirty="0" smtClean="0"/>
              <a:t>“Far Miss” (FM) — clearly misses the hole</a:t>
            </a:r>
          </a:p>
          <a:p>
            <a:pPr lvl="2"/>
            <a:r>
              <a:rPr lang="en-US" dirty="0" smtClean="0"/>
              <a:t>“Close In” (CI) — barely goes in</a:t>
            </a:r>
          </a:p>
          <a:p>
            <a:pPr lvl="2"/>
            <a:r>
              <a:rPr lang="en-US" dirty="0" smtClean="0"/>
              <a:t>“Close Miss” (CM) — barely misses the hole</a:t>
            </a:r>
          </a:p>
          <a:p>
            <a:pPr lvl="1"/>
            <a:r>
              <a:rPr lang="en-US" dirty="0" smtClean="0"/>
              <a:t>2 hole sizes (100px and 200px)</a:t>
            </a:r>
          </a:p>
        </p:txBody>
      </p:sp>
    </p:spTree>
    <p:extLst>
      <p:ext uri="{BB962C8B-B14F-4D97-AF65-F5344CB8AC3E}">
        <p14:creationId xmlns:p14="http://schemas.microsoft.com/office/powerpoint/2010/main" val="2652138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67" y="-7851"/>
            <a:ext cx="7822467" cy="68737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81510" y="96640"/>
            <a:ext cx="676439" cy="455589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79845" y="552229"/>
            <a:ext cx="7197013" cy="52066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13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Adjusted SPRT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 as a function of samples and bounces: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00" y="3433992"/>
            <a:ext cx="6667500" cy="419100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492389" y="3949734"/>
            <a:ext cx="1951073" cy="1682581"/>
            <a:chOff x="492389" y="3728842"/>
            <a:chExt cx="1951073" cy="1682581"/>
          </a:xfrm>
        </p:grpSpPr>
        <p:sp>
          <p:nvSpPr>
            <p:cNvPr id="5" name="TextBox 4"/>
            <p:cNvSpPr txBox="1"/>
            <p:nvPr/>
          </p:nvSpPr>
          <p:spPr>
            <a:xfrm>
              <a:off x="492389" y="4488093"/>
              <a:ext cx="1449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 to setup the simulation(s)</a:t>
              </a:r>
              <a:endParaRPr lang="en-US" dirty="0"/>
            </a:p>
          </p:txBody>
        </p:sp>
        <p:cxnSp>
          <p:nvCxnSpPr>
            <p:cNvPr id="13" name="Straight Arrow Connector 12"/>
            <p:cNvCxnSpPr>
              <a:stCxn id="5" idx="0"/>
            </p:cNvCxnSpPr>
            <p:nvPr/>
          </p:nvCxnSpPr>
          <p:spPr>
            <a:xfrm flipV="1">
              <a:off x="1217144" y="3728842"/>
              <a:ext cx="1226318" cy="75925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2169817" y="3949734"/>
            <a:ext cx="1449510" cy="1682581"/>
            <a:chOff x="2169817" y="3728842"/>
            <a:chExt cx="1449510" cy="1682581"/>
          </a:xfrm>
        </p:grpSpPr>
        <p:sp>
          <p:nvSpPr>
            <p:cNvPr id="6" name="TextBox 5"/>
            <p:cNvSpPr txBox="1"/>
            <p:nvPr/>
          </p:nvSpPr>
          <p:spPr>
            <a:xfrm>
              <a:off x="2169817" y="4488093"/>
              <a:ext cx="1449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 to simulate with no bounces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6" idx="0"/>
            </p:cNvCxnSpPr>
            <p:nvPr/>
          </p:nvCxnSpPr>
          <p:spPr>
            <a:xfrm flipV="1">
              <a:off x="2894572" y="3728842"/>
              <a:ext cx="724755" cy="75925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847245" y="3949734"/>
            <a:ext cx="1449510" cy="1682581"/>
            <a:chOff x="3847245" y="3728842"/>
            <a:chExt cx="1449510" cy="1682581"/>
          </a:xfrm>
        </p:grpSpPr>
        <p:sp>
          <p:nvSpPr>
            <p:cNvPr id="7" name="TextBox 6"/>
            <p:cNvSpPr txBox="1"/>
            <p:nvPr/>
          </p:nvSpPr>
          <p:spPr>
            <a:xfrm>
              <a:off x="3847245" y="4488093"/>
              <a:ext cx="1449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 to simulate each bounce</a:t>
              </a:r>
              <a:endParaRPr lang="en-US" dirty="0"/>
            </a:p>
          </p:txBody>
        </p:sp>
        <p:cxnSp>
          <p:nvCxnSpPr>
            <p:cNvPr id="17" name="Straight Arrow Connector 16"/>
            <p:cNvCxnSpPr>
              <a:stCxn id="7" idx="0"/>
            </p:cNvCxnSpPr>
            <p:nvPr/>
          </p:nvCxnSpPr>
          <p:spPr>
            <a:xfrm flipH="1" flipV="1">
              <a:off x="4565650" y="3728842"/>
              <a:ext cx="6350" cy="75925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5524673" y="3949734"/>
            <a:ext cx="1449510" cy="1682581"/>
            <a:chOff x="5524673" y="3728842"/>
            <a:chExt cx="1449510" cy="1682581"/>
          </a:xfrm>
        </p:grpSpPr>
        <p:sp>
          <p:nvSpPr>
            <p:cNvPr id="9" name="TextBox 8"/>
            <p:cNvSpPr txBox="1"/>
            <p:nvPr/>
          </p:nvSpPr>
          <p:spPr>
            <a:xfrm>
              <a:off x="5524673" y="4488093"/>
              <a:ext cx="1449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Expected number of bounces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9" idx="0"/>
            </p:cNvCxnSpPr>
            <p:nvPr/>
          </p:nvCxnSpPr>
          <p:spPr>
            <a:xfrm flipH="1" flipV="1">
              <a:off x="5524673" y="3728842"/>
              <a:ext cx="724755" cy="75925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974183" y="3949734"/>
            <a:ext cx="1677428" cy="1682581"/>
            <a:chOff x="6974183" y="3728842"/>
            <a:chExt cx="1677428" cy="1682581"/>
          </a:xfrm>
        </p:grpSpPr>
        <p:sp>
          <p:nvSpPr>
            <p:cNvPr id="10" name="TextBox 9"/>
            <p:cNvSpPr txBox="1"/>
            <p:nvPr/>
          </p:nvSpPr>
          <p:spPr>
            <a:xfrm>
              <a:off x="7202101" y="4488093"/>
              <a:ext cx="144951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Expected number of samples</a:t>
              </a:r>
              <a:endParaRPr lang="en-US" dirty="0"/>
            </a:p>
          </p:txBody>
        </p:sp>
        <p:cxnSp>
          <p:nvCxnSpPr>
            <p:cNvPr id="22" name="Straight Arrow Connector 21"/>
            <p:cNvCxnSpPr>
              <a:stCxn id="10" idx="0"/>
            </p:cNvCxnSpPr>
            <p:nvPr/>
          </p:nvCxnSpPr>
          <p:spPr>
            <a:xfrm flipH="1" flipV="1">
              <a:off x="6974183" y="3728842"/>
              <a:ext cx="952673" cy="759251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758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0497" y="267486"/>
            <a:ext cx="9063007" cy="6323028"/>
            <a:chOff x="40497" y="267486"/>
            <a:chExt cx="9063007" cy="63230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497" y="267486"/>
              <a:ext cx="9063007" cy="6323028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001706" y="267486"/>
              <a:ext cx="483170" cy="54705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617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0006" y="281292"/>
            <a:ext cx="9063988" cy="6295416"/>
            <a:chOff x="40006" y="281292"/>
            <a:chExt cx="9063988" cy="62954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06" y="281292"/>
              <a:ext cx="9063988" cy="6295416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741119" y="281292"/>
              <a:ext cx="483170" cy="54705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8912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simulations?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vary the number of simulations in response to their own </a:t>
            </a:r>
            <a:r>
              <a:rPr lang="en-US" dirty="0" smtClean="0"/>
              <a:t>uncertainty</a:t>
            </a:r>
          </a:p>
          <a:p>
            <a:r>
              <a:rPr lang="en-US" dirty="0"/>
              <a:t>P</a:t>
            </a:r>
            <a:r>
              <a:rPr lang="en-US" dirty="0" smtClean="0"/>
              <a:t>hysical simulation as a sampling </a:t>
            </a:r>
            <a:r>
              <a:rPr lang="en-US" b="1" i="1" dirty="0" smtClean="0"/>
              <a:t>mechanism</a:t>
            </a:r>
          </a:p>
          <a:p>
            <a:r>
              <a:rPr lang="en-US" dirty="0" smtClean="0"/>
              <a:t>SPRT as a sampling </a:t>
            </a:r>
            <a:r>
              <a:rPr lang="en-US" b="1" i="1" dirty="0" smtClean="0"/>
              <a:t>strategy</a:t>
            </a:r>
            <a:endParaRPr lang="en-US" b="1" i="1" dirty="0" smtClean="0"/>
          </a:p>
          <a:p>
            <a:r>
              <a:rPr lang="en-US" dirty="0" smtClean="0"/>
              <a:t>Simulation + SPRT is </a:t>
            </a:r>
            <a:r>
              <a:rPr lang="en-US" dirty="0" smtClean="0"/>
              <a:t>well-predictive of both responses and response times</a:t>
            </a:r>
          </a:p>
        </p:txBody>
      </p:sp>
    </p:spTree>
    <p:extLst>
      <p:ext uri="{BB962C8B-B14F-4D97-AF65-F5344CB8AC3E}">
        <p14:creationId xmlns:p14="http://schemas.microsoft.com/office/powerpoint/2010/main" val="4184556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do bounces add an additional time cost above and beyond uncertainty?</a:t>
            </a:r>
          </a:p>
          <a:p>
            <a:r>
              <a:rPr lang="en-US" dirty="0" smtClean="0"/>
              <a:t>What if people are just spending more time per sample, rather than varying samples?</a:t>
            </a:r>
          </a:p>
          <a:p>
            <a:r>
              <a:rPr lang="en-US" dirty="0" smtClean="0"/>
              <a:t>Is the sampling strategy the same in a continuous (rather than 2AFC) domain?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290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491260" y="1597112"/>
            <a:ext cx="1661332" cy="2372914"/>
            <a:chOff x="687736" y="1417638"/>
            <a:chExt cx="1661332" cy="237291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3402" y="1417638"/>
              <a:ext cx="1270000" cy="19050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87736" y="3328887"/>
              <a:ext cx="16613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Kevin Smith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688229" y="1597112"/>
            <a:ext cx="1818226" cy="2372914"/>
            <a:chOff x="3633559" y="1417638"/>
            <a:chExt cx="1818226" cy="237291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0559" y="1417638"/>
              <a:ext cx="1264227" cy="1905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633559" y="3328887"/>
              <a:ext cx="18182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Tom Griffiths</a:t>
              </a:r>
              <a:endParaRPr lang="en-US" sz="24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226674" y="1597112"/>
            <a:ext cx="1263650" cy="2372914"/>
            <a:chOff x="7423150" y="1417638"/>
            <a:chExt cx="1263650" cy="237291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3150" y="1417638"/>
              <a:ext cx="1263650" cy="1905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568379" y="3328887"/>
              <a:ext cx="9731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/>
                <a:t>Ed </a:t>
              </a:r>
              <a:r>
                <a:rPr lang="en-US" sz="2400" dirty="0" err="1" smtClean="0"/>
                <a:t>Vul</a:t>
              </a:r>
              <a:endParaRPr lang="en-US" sz="2400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4457029"/>
            <a:ext cx="82296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Funding sources: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NSF GRF awarded to JBH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UCSD Chancellors Interdisciplinary </a:t>
            </a:r>
            <a:r>
              <a:rPr lang="en-US" sz="2000" dirty="0" err="1" smtClean="0"/>
              <a:t>Collaboratories</a:t>
            </a:r>
            <a:r>
              <a:rPr lang="en-US" sz="2000" dirty="0" smtClean="0"/>
              <a:t> grant awarded to KAS 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NSF CPS grant 1239323 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ONR grant N00014-13-1-0341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7382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88376" y="-12430"/>
            <a:ext cx="7767249" cy="6882860"/>
            <a:chOff x="688376" y="-12430"/>
            <a:chExt cx="7767249" cy="688286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8376" y="-12430"/>
              <a:ext cx="7767249" cy="688286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3354584" y="27612"/>
              <a:ext cx="483170" cy="54705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1345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702402" y="0"/>
            <a:ext cx="7739196" cy="6858000"/>
            <a:chOff x="702402" y="0"/>
            <a:chExt cx="773919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2402" y="0"/>
              <a:ext cx="7739196" cy="68580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837754" y="27612"/>
              <a:ext cx="483170" cy="54705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585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45132"/>
            <a:ext cx="8229600" cy="1143000"/>
          </a:xfrm>
        </p:spPr>
        <p:txBody>
          <a:bodyPr/>
          <a:lstStyle/>
          <a:p>
            <a:r>
              <a:rPr lang="en-US" dirty="0" smtClean="0"/>
              <a:t>How is mental simulation used?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3345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How many simulations do we run?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0657359" y="12425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97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45132"/>
            <a:ext cx="8229600" cy="1143000"/>
          </a:xfrm>
        </p:spPr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33345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More simulations when there is more uncertainty in the outcome.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4992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ne_and_done_eas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222"/>
            <a:ext cx="9144000" cy="662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22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ne_and_done_easy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"/>
            <a:ext cx="9144000" cy="667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82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ne_and_done_h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900"/>
            <a:ext cx="9144000" cy="667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38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ne_and_done_mediu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6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21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160"/>
            <a:ext cx="8229600" cy="1143000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4536"/>
            <a:ext cx="8229600" cy="4998933"/>
          </a:xfrm>
        </p:spPr>
        <p:txBody>
          <a:bodyPr>
            <a:normAutofit/>
          </a:bodyPr>
          <a:lstStyle/>
          <a:p>
            <a:r>
              <a:rPr lang="en-US" dirty="0" smtClean="0"/>
              <a:t>“Noisy Newton” hypothesis </a:t>
            </a:r>
            <a:endParaRPr lang="en-US" sz="2000" dirty="0" smtClean="0"/>
          </a:p>
          <a:p>
            <a:pPr lvl="1"/>
            <a:r>
              <a:rPr lang="en-US" sz="2400" dirty="0" smtClean="0"/>
              <a:t>Sanborn, </a:t>
            </a:r>
            <a:r>
              <a:rPr lang="en-US" sz="2400" dirty="0" err="1" smtClean="0"/>
              <a:t>Mansinghka</a:t>
            </a:r>
            <a:r>
              <a:rPr lang="en-US" sz="2400" dirty="0" smtClean="0"/>
              <a:t>, &amp; Griffiths (2013</a:t>
            </a:r>
            <a:r>
              <a:rPr lang="en-US" sz="2400" dirty="0" smtClean="0"/>
              <a:t>); Smith </a:t>
            </a:r>
            <a:r>
              <a:rPr lang="en-US" sz="2400" dirty="0" smtClean="0"/>
              <a:t>&amp; </a:t>
            </a:r>
            <a:r>
              <a:rPr lang="en-US" sz="2400" dirty="0" err="1" smtClean="0"/>
              <a:t>Vul</a:t>
            </a:r>
            <a:r>
              <a:rPr lang="en-US" sz="2400" dirty="0" smtClean="0"/>
              <a:t>, (2013</a:t>
            </a:r>
            <a:r>
              <a:rPr lang="en-US" sz="2400" dirty="0" smtClean="0"/>
              <a:t>); </a:t>
            </a:r>
            <a:r>
              <a:rPr lang="en-US" sz="2400" dirty="0" err="1" smtClean="0"/>
              <a:t>Battaglia</a:t>
            </a:r>
            <a:r>
              <a:rPr lang="en-US" sz="2400" dirty="0" smtClean="0"/>
              <a:t>, Hamrick, &amp; </a:t>
            </a:r>
            <a:r>
              <a:rPr lang="en-US" sz="2400" dirty="0" err="1" smtClean="0"/>
              <a:t>Tenenbaum</a:t>
            </a:r>
            <a:r>
              <a:rPr lang="en-US" sz="2400" dirty="0"/>
              <a:t> </a:t>
            </a:r>
            <a:r>
              <a:rPr lang="en-US" sz="2400" dirty="0" smtClean="0"/>
              <a:t>(2013</a:t>
            </a:r>
            <a:r>
              <a:rPr lang="en-US" sz="2400" dirty="0" smtClean="0"/>
              <a:t>); many others!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16429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514</Words>
  <Application>Microsoft Macintosh PowerPoint</Application>
  <PresentationFormat>On-screen Show (4:3)</PresentationFormat>
  <Paragraphs>74</Paragraphs>
  <Slides>29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Think Again?</vt:lpstr>
      <vt:lpstr>Mental simulation</vt:lpstr>
      <vt:lpstr>How is mental simulation used?</vt:lpstr>
      <vt:lpstr>Hypothesis</vt:lpstr>
      <vt:lpstr>PowerPoint Presentation</vt:lpstr>
      <vt:lpstr>PowerPoint Presentation</vt:lpstr>
      <vt:lpstr>PowerPoint Presentation</vt:lpstr>
      <vt:lpstr>PowerPoint Presentation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Background</vt:lpstr>
      <vt:lpstr>SPRT with T=2</vt:lpstr>
      <vt:lpstr>SPRT Model</vt:lpstr>
      <vt:lpstr>PowerPoint Presentation</vt:lpstr>
      <vt:lpstr>PowerPoint Presentation</vt:lpstr>
      <vt:lpstr>“Will it go in the hole?”</vt:lpstr>
      <vt:lpstr>PowerPoint Presentation</vt:lpstr>
      <vt:lpstr>Adjusted SPRT Model</vt:lpstr>
      <vt:lpstr>PowerPoint Presentation</vt:lpstr>
      <vt:lpstr>PowerPoint Presentation</vt:lpstr>
      <vt:lpstr>How many simulations?</vt:lpstr>
      <vt:lpstr>Questions</vt:lpstr>
      <vt:lpstr>Thanks!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 Again?</dc:title>
  <dc:creator>Jessica Hamrick</dc:creator>
  <cp:lastModifiedBy>Jessica Hamrick</cp:lastModifiedBy>
  <cp:revision>35</cp:revision>
  <dcterms:created xsi:type="dcterms:W3CDTF">2015-05-11T00:16:06Z</dcterms:created>
  <dcterms:modified xsi:type="dcterms:W3CDTF">2015-07-25T17:02:07Z</dcterms:modified>
</cp:coreProperties>
</file>

<file path=docProps/thumbnail.jpeg>
</file>